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2">
          <p15:clr>
            <a:srgbClr val="747775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8" roundtripDataSignature="AMtx7miimS2MH7xhmN1FS4ESZad6hJAe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925f35219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925f35219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925f35219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925f35219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925f3521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36925f3521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10" Type="http://schemas.openxmlformats.org/officeDocument/2006/relationships/image" Target="../media/image18.png"/><Relationship Id="rId9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19.png"/><Relationship Id="rId8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63058" y="1724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de" sz="4600"/>
              <a:t>DELight Demonstrator Update</a:t>
            </a:r>
            <a:endParaRPr sz="4600"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525825"/>
            <a:ext cx="85206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"/>
              <a:t>Collaboration Meeting @ UFR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"/>
              <a:t>18.06.2025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/>
          <p:nvPr>
            <p:ph type="title"/>
          </p:nvPr>
        </p:nvSpPr>
        <p:spPr>
          <a:xfrm>
            <a:off x="311700" y="67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Future Plans</a:t>
            </a:r>
            <a:endParaRPr/>
          </a:p>
        </p:txBody>
      </p:sp>
      <p:sp>
        <p:nvSpPr>
          <p:cNvPr id="146" name="Google Shape;146;p9"/>
          <p:cNvSpPr txBox="1"/>
          <p:nvPr>
            <p:ph idx="1" type="body"/>
          </p:nvPr>
        </p:nvSpPr>
        <p:spPr>
          <a:xfrm>
            <a:off x="311700" y="762550"/>
            <a:ext cx="8520600" cy="3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Measure quasiparticle spectrum in liquid Helium 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/>
              <a:t>Hopefully already achievable in this run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Consider fabrication of air-bridge-like heater 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/>
              <a:t>To achieve point-source-like excitation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Potentially switching to a different MMC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Test additional components of the experiment 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/>
              <a:t>Superconducting stepper motors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/>
              <a:t>Reflectivity of phonons 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/>
              <a:t>etc</a:t>
            </a:r>
            <a:endParaRPr/>
          </a:p>
        </p:txBody>
      </p:sp>
      <p:sp>
        <p:nvSpPr>
          <p:cNvPr id="147" name="Google Shape;147;p9"/>
          <p:cNvSpPr txBox="1"/>
          <p:nvPr/>
        </p:nvSpPr>
        <p:spPr>
          <a:xfrm>
            <a:off x="6200650" y="75225"/>
            <a:ext cx="1764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925f35219_3_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BACKUP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36925f35219_3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0" y="571500"/>
            <a:ext cx="4953501" cy="37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6925f35219_3_9"/>
          <p:cNvSpPr txBox="1"/>
          <p:nvPr>
            <p:ph type="title"/>
          </p:nvPr>
        </p:nvSpPr>
        <p:spPr>
          <a:xfrm>
            <a:off x="311700" y="25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Quality </a:t>
            </a:r>
            <a:endParaRPr/>
          </a:p>
        </p:txBody>
      </p:sp>
      <p:sp>
        <p:nvSpPr>
          <p:cNvPr id="159" name="Google Shape;159;g36925f35219_3_9"/>
          <p:cNvSpPr/>
          <p:nvPr/>
        </p:nvSpPr>
        <p:spPr>
          <a:xfrm>
            <a:off x="747850" y="1129125"/>
            <a:ext cx="1788000" cy="57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g36925f35219_3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503" y="-11"/>
            <a:ext cx="2375351" cy="1016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36925f35219_3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5575" y="318800"/>
            <a:ext cx="1630661" cy="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36925f35219_3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6225" y="270450"/>
            <a:ext cx="1856511" cy="79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g36925f35219_3_9"/>
          <p:cNvCxnSpPr>
            <a:stCxn id="159" idx="3"/>
          </p:cNvCxnSpPr>
          <p:nvPr/>
        </p:nvCxnSpPr>
        <p:spPr>
          <a:xfrm flipH="1" rot="10800000">
            <a:off x="2535850" y="808275"/>
            <a:ext cx="1592400" cy="60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g36925f35219_3_9"/>
          <p:cNvSpPr/>
          <p:nvPr/>
        </p:nvSpPr>
        <p:spPr>
          <a:xfrm>
            <a:off x="1662250" y="1701825"/>
            <a:ext cx="160200" cy="51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" name="Google Shape;165;g36925f35219_3_9"/>
          <p:cNvCxnSpPr>
            <a:stCxn id="164" idx="3"/>
          </p:cNvCxnSpPr>
          <p:nvPr/>
        </p:nvCxnSpPr>
        <p:spPr>
          <a:xfrm flipH="1" rot="10800000">
            <a:off x="1822450" y="1616475"/>
            <a:ext cx="2738100" cy="343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6" name="Google Shape;166;g36925f35219_3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6200" y="1084575"/>
            <a:ext cx="1856500" cy="79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6925f35219_3_9"/>
          <p:cNvSpPr/>
          <p:nvPr/>
        </p:nvSpPr>
        <p:spPr>
          <a:xfrm>
            <a:off x="2497475" y="3026575"/>
            <a:ext cx="1788000" cy="69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g36925f35219_3_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6650" y="3554775"/>
            <a:ext cx="3710912" cy="158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g36925f35219_3_9"/>
          <p:cNvCxnSpPr/>
          <p:nvPr/>
        </p:nvCxnSpPr>
        <p:spPr>
          <a:xfrm flipH="1" rot="10800000">
            <a:off x="4386400" y="3364525"/>
            <a:ext cx="286500" cy="2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g36925f35219_3_9"/>
          <p:cNvSpPr/>
          <p:nvPr/>
        </p:nvSpPr>
        <p:spPr>
          <a:xfrm>
            <a:off x="747850" y="2218125"/>
            <a:ext cx="3226200" cy="40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g36925f35219_3_9"/>
          <p:cNvCxnSpPr>
            <a:stCxn id="170" idx="3"/>
          </p:cNvCxnSpPr>
          <p:nvPr/>
        </p:nvCxnSpPr>
        <p:spPr>
          <a:xfrm>
            <a:off x="3974050" y="2422125"/>
            <a:ext cx="1111200" cy="6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2" name="Google Shape;172;g36925f35219_3_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2900" y="1947038"/>
            <a:ext cx="2918425" cy="12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36925f35219_3_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06825" y="2483325"/>
            <a:ext cx="2661974" cy="11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idx="1" type="body"/>
          </p:nvPr>
        </p:nvSpPr>
        <p:spPr>
          <a:xfrm>
            <a:off x="311700" y="639700"/>
            <a:ext cx="4983900" cy="25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In the first cooldowns of the proto-cell a temperature ~1 K could be reached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Helium was filled through a capillary with a diameter of 1.5 mm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 level meter was installed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LC-circuit with changing resonance frequency due to change of dielectric constant between outer tube and inner rod  </a:t>
            </a:r>
            <a:endParaRPr/>
          </a:p>
        </p:txBody>
      </p:sp>
      <p:pic>
        <p:nvPicPr>
          <p:cNvPr id="61" name="Google Shape;6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5650" y="1358525"/>
            <a:ext cx="2790813" cy="33018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Google Shape;62;p2"/>
          <p:cNvCxnSpPr/>
          <p:nvPr/>
        </p:nvCxnSpPr>
        <p:spPr>
          <a:xfrm flipH="1">
            <a:off x="6830750" y="1165550"/>
            <a:ext cx="959700" cy="2094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" name="Google Shape;63;p2"/>
          <p:cNvSpPr txBox="1"/>
          <p:nvPr/>
        </p:nvSpPr>
        <p:spPr>
          <a:xfrm>
            <a:off x="7443575" y="863075"/>
            <a:ext cx="7905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de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capillary </a:t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150" y="3189600"/>
            <a:ext cx="3144051" cy="178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2"/>
          <p:cNvCxnSpPr/>
          <p:nvPr/>
        </p:nvCxnSpPr>
        <p:spPr>
          <a:xfrm>
            <a:off x="1927750" y="3030725"/>
            <a:ext cx="103200" cy="61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" name="Google Shape;66;p2"/>
          <p:cNvSpPr txBox="1"/>
          <p:nvPr>
            <p:ph type="title"/>
          </p:nvPr>
        </p:nvSpPr>
        <p:spPr>
          <a:xfrm>
            <a:off x="311700" y="93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Recap of Previous results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/>
          <p:nvPr>
            <p:ph type="title"/>
          </p:nvPr>
        </p:nvSpPr>
        <p:spPr>
          <a:xfrm>
            <a:off x="311700" y="93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Reaching a Lower Temperature</a:t>
            </a:r>
            <a:endParaRPr/>
          </a:p>
        </p:txBody>
      </p:sp>
      <p:sp>
        <p:nvSpPr>
          <p:cNvPr id="72" name="Google Shape;72;p3"/>
          <p:cNvSpPr txBox="1"/>
          <p:nvPr>
            <p:ph idx="1" type="body"/>
          </p:nvPr>
        </p:nvSpPr>
        <p:spPr>
          <a:xfrm>
            <a:off x="189725" y="725900"/>
            <a:ext cx="60942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The cell could not be cooled down to the desired temperature below 20 mK due to the large diameter of the capillary and poor thermal coupling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/>
              <a:t>superfluid film flow causes heat exchange between the different stages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/>
              <a:t>helium entering the cell at high temperatures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 capillary of 0.2 mm between the stages with heat exchangers (0.6mm thick capillary wrapped around and copper rod) on each stage were used instead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○"/>
            </a:pPr>
            <a:r>
              <a:rPr lang="de"/>
              <a:t>Problems evacuating the cell through this capillary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○"/>
            </a:pPr>
            <a:r>
              <a:rPr lang="de"/>
              <a:t>Capillary blocked due to frozen air</a:t>
            </a:r>
            <a:endParaRPr/>
          </a:p>
        </p:txBody>
      </p:sp>
      <p:pic>
        <p:nvPicPr>
          <p:cNvPr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4425" y="1495525"/>
            <a:ext cx="2615700" cy="3487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3"/>
          <p:cNvCxnSpPr/>
          <p:nvPr/>
        </p:nvCxnSpPr>
        <p:spPr>
          <a:xfrm>
            <a:off x="6796325" y="1174950"/>
            <a:ext cx="252000" cy="1455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5" name="Google Shape;75;p3"/>
          <p:cNvSpPr txBox="1"/>
          <p:nvPr/>
        </p:nvSpPr>
        <p:spPr>
          <a:xfrm>
            <a:off x="6364425" y="671225"/>
            <a:ext cx="7905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de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thinner capillary </a:t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6;p3"/>
          <p:cNvCxnSpPr/>
          <p:nvPr/>
        </p:nvCxnSpPr>
        <p:spPr>
          <a:xfrm flipH="1">
            <a:off x="7353000" y="1186400"/>
            <a:ext cx="348300" cy="1596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" name="Google Shape;77;p3"/>
          <p:cNvSpPr txBox="1"/>
          <p:nvPr/>
        </p:nvSpPr>
        <p:spPr>
          <a:xfrm>
            <a:off x="7621150" y="442100"/>
            <a:ext cx="11679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de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thicker capillary + burst disk </a:t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/>
          <p:nvPr>
            <p:ph type="title"/>
          </p:nvPr>
        </p:nvSpPr>
        <p:spPr>
          <a:xfrm>
            <a:off x="311700" y="93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Reaching a Lower Temperature</a:t>
            </a:r>
            <a:endParaRPr/>
          </a:p>
        </p:txBody>
      </p:sp>
      <p:sp>
        <p:nvSpPr>
          <p:cNvPr id="83" name="Google Shape;83;p4"/>
          <p:cNvSpPr txBox="1"/>
          <p:nvPr>
            <p:ph idx="1" type="body"/>
          </p:nvPr>
        </p:nvSpPr>
        <p:spPr>
          <a:xfrm>
            <a:off x="311700" y="888550"/>
            <a:ext cx="5911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Adding a cooling trap at the 50K stage to freeze out “dirt” entering from the outside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Flushing the cell multiple times with Helium prior to cooldown to remove air from the inside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Additional installation of a burst disc connected to the old 1.5mm thick capillary as an additional way out in case of a blocked capillary or an unexpected fast warmup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de"/>
              <a:t>→ A lower temperature of ~15 mK could be reached with this set-up</a:t>
            </a:r>
            <a:br>
              <a:rPr lang="de"/>
            </a:br>
            <a:r>
              <a:rPr lang="de"/>
              <a:t>→ This permits to operate the sensor</a:t>
            </a:r>
            <a:endParaRPr/>
          </a:p>
        </p:txBody>
      </p:sp>
      <p:sp>
        <p:nvSpPr>
          <p:cNvPr id="84" name="Google Shape;84;p4"/>
          <p:cNvSpPr txBox="1"/>
          <p:nvPr/>
        </p:nvSpPr>
        <p:spPr>
          <a:xfrm>
            <a:off x="7338575" y="1966825"/>
            <a:ext cx="11679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de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burst disk </a:t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4" title="IMG_20250319_130113.jpg"/>
          <p:cNvPicPr preferRelativeResize="0"/>
          <p:nvPr/>
        </p:nvPicPr>
        <p:blipFill rotWithShape="1">
          <a:blip r:embed="rId3">
            <a:alphaModFix/>
          </a:blip>
          <a:srcRect b="27421" l="0" r="0" t="17710"/>
          <a:stretch/>
        </p:blipFill>
        <p:spPr>
          <a:xfrm>
            <a:off x="6173350" y="2951925"/>
            <a:ext cx="2615700" cy="19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"/>
          <p:cNvPicPr preferRelativeResize="0"/>
          <p:nvPr/>
        </p:nvPicPr>
        <p:blipFill rotWithShape="1">
          <a:blip r:embed="rId4">
            <a:alphaModFix/>
          </a:blip>
          <a:srcRect b="53875" l="24844" r="28047" t="11540"/>
          <a:stretch/>
        </p:blipFill>
        <p:spPr>
          <a:xfrm>
            <a:off x="7012750" y="187950"/>
            <a:ext cx="1819550" cy="177887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"/>
          <p:cNvSpPr txBox="1"/>
          <p:nvPr/>
        </p:nvSpPr>
        <p:spPr>
          <a:xfrm>
            <a:off x="6897250" y="2540925"/>
            <a:ext cx="11679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de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cooling trap</a:t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" name="Google Shape;88;p4"/>
          <p:cNvCxnSpPr/>
          <p:nvPr/>
        </p:nvCxnSpPr>
        <p:spPr>
          <a:xfrm flipH="1">
            <a:off x="6629650" y="2890925"/>
            <a:ext cx="426900" cy="81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925f35219_2_0"/>
          <p:cNvSpPr txBox="1"/>
          <p:nvPr>
            <p:ph type="title"/>
          </p:nvPr>
        </p:nvSpPr>
        <p:spPr>
          <a:xfrm>
            <a:off x="311700" y="93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Level meter Calibration</a:t>
            </a:r>
            <a:endParaRPr/>
          </a:p>
        </p:txBody>
      </p:sp>
      <p:sp>
        <p:nvSpPr>
          <p:cNvPr id="94" name="Google Shape;94;g36925f35219_2_0"/>
          <p:cNvSpPr txBox="1"/>
          <p:nvPr>
            <p:ph idx="1" type="body"/>
          </p:nvPr>
        </p:nvSpPr>
        <p:spPr>
          <a:xfrm>
            <a:off x="183875" y="888550"/>
            <a:ext cx="52380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Calibration of demonstrator </a:t>
            </a:r>
            <a:r>
              <a:rPr lang="de"/>
              <a:t>completely</a:t>
            </a:r>
            <a:r>
              <a:rPr lang="de"/>
              <a:t> filled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Issues caused by mis</a:t>
            </a:r>
            <a:r>
              <a:rPr lang="de"/>
              <a:t>calibrated</a:t>
            </a:r>
            <a:r>
              <a:rPr lang="de"/>
              <a:t> vacuum</a:t>
            </a:r>
            <a:r>
              <a:rPr lang="de"/>
              <a:t> </a:t>
            </a:r>
            <a:r>
              <a:rPr lang="de"/>
              <a:t>gauge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/>
              <a:t>New, calibrated digital vacuum gauge is being ordered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/>
              <a:t>Retrospective data calibration underway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/>
              <a:t>Correction for object in cell                             (experimental platform was still installed)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g36925f35219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275" y="2211800"/>
            <a:ext cx="4406600" cy="27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36925f35219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550" y="1165925"/>
            <a:ext cx="2104975" cy="6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/>
          <p:nvPr>
            <p:ph idx="1" type="body"/>
          </p:nvPr>
        </p:nvSpPr>
        <p:spPr>
          <a:xfrm>
            <a:off x="5313775" y="859675"/>
            <a:ext cx="35826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An MMC and a heater have been installed in the cell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Heater with a resistance of 56 Ohm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MMC resting on thin pillars to reduce thermal coupling to the holder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These two items have been placed on copper plates that will be submerged in the liquid helium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/>
              <a:t>Only 1/3 of the volume is necessary for this</a:t>
            </a:r>
            <a:endParaRPr/>
          </a:p>
        </p:txBody>
      </p:sp>
      <p:pic>
        <p:nvPicPr>
          <p:cNvPr id="102" name="Google Shape;102;p5"/>
          <p:cNvPicPr preferRelativeResize="0"/>
          <p:nvPr/>
        </p:nvPicPr>
        <p:blipFill rotWithShape="1">
          <a:blip r:embed="rId3">
            <a:alphaModFix/>
          </a:blip>
          <a:srcRect b="13106" l="21581" r="28826" t="32928"/>
          <a:stretch/>
        </p:blipFill>
        <p:spPr>
          <a:xfrm>
            <a:off x="137475" y="930588"/>
            <a:ext cx="2680573" cy="328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5"/>
          <p:cNvPicPr preferRelativeResize="0"/>
          <p:nvPr/>
        </p:nvPicPr>
        <p:blipFill rotWithShape="1">
          <a:blip r:embed="rId4">
            <a:alphaModFix/>
          </a:blip>
          <a:srcRect b="29492" l="3859" r="-3859" t="0"/>
          <a:stretch/>
        </p:blipFill>
        <p:spPr>
          <a:xfrm rot="10800000">
            <a:off x="3458650" y="3440546"/>
            <a:ext cx="1660174" cy="1560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"/>
          <p:cNvSpPr txBox="1"/>
          <p:nvPr>
            <p:ph type="title"/>
          </p:nvPr>
        </p:nvSpPr>
        <p:spPr>
          <a:xfrm>
            <a:off x="311700" y="93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Current Detector Setup</a:t>
            </a:r>
            <a:endParaRPr/>
          </a:p>
        </p:txBody>
      </p:sp>
      <p:cxnSp>
        <p:nvCxnSpPr>
          <p:cNvPr id="105" name="Google Shape;105;p5"/>
          <p:cNvCxnSpPr/>
          <p:nvPr/>
        </p:nvCxnSpPr>
        <p:spPr>
          <a:xfrm>
            <a:off x="1584100" y="1278050"/>
            <a:ext cx="1775700" cy="205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" name="Google Shape;106;p5"/>
          <p:cNvCxnSpPr/>
          <p:nvPr/>
        </p:nvCxnSpPr>
        <p:spPr>
          <a:xfrm flipH="1">
            <a:off x="1618675" y="1736275"/>
            <a:ext cx="1466100" cy="13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7" name="Google Shape;107;p5"/>
          <p:cNvSpPr txBox="1"/>
          <p:nvPr/>
        </p:nvSpPr>
        <p:spPr>
          <a:xfrm>
            <a:off x="2937450" y="1421750"/>
            <a:ext cx="1066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de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Heater placement</a:t>
            </a:r>
            <a:r>
              <a:rPr b="0" i="0" lang="de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"/>
          <p:cNvSpPr txBox="1"/>
          <p:nvPr/>
        </p:nvSpPr>
        <p:spPr>
          <a:xfrm>
            <a:off x="3164037" y="2953675"/>
            <a:ext cx="2053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de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MMC connected to SQUID </a:t>
            </a:r>
            <a:endParaRPr b="1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109;p5"/>
          <p:cNvCxnSpPr/>
          <p:nvPr/>
        </p:nvCxnSpPr>
        <p:spPr>
          <a:xfrm rot="10800000">
            <a:off x="977000" y="3512100"/>
            <a:ext cx="320700" cy="916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0" name="Google Shape;110;p5"/>
          <p:cNvSpPr txBox="1"/>
          <p:nvPr/>
        </p:nvSpPr>
        <p:spPr>
          <a:xfrm>
            <a:off x="725637" y="4553875"/>
            <a:ext cx="2053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de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Connection to outside of the cell</a:t>
            </a:r>
            <a:endParaRPr b="1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>
            <p:ph type="title"/>
          </p:nvPr>
        </p:nvSpPr>
        <p:spPr>
          <a:xfrm>
            <a:off x="311700" y="116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Detector setup</a:t>
            </a:r>
            <a:endParaRPr/>
          </a:p>
        </p:txBody>
      </p:sp>
      <p:sp>
        <p:nvSpPr>
          <p:cNvPr id="116" name="Google Shape;116;p6"/>
          <p:cNvSpPr txBox="1"/>
          <p:nvPr>
            <p:ph idx="1" type="body"/>
          </p:nvPr>
        </p:nvSpPr>
        <p:spPr>
          <a:xfrm>
            <a:off x="311700" y="888550"/>
            <a:ext cx="6216988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Strongly asymmetric to provide temperature sensibility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On chip heater </a:t>
            </a:r>
            <a:r>
              <a:rPr lang="de"/>
              <a:t>for testing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 Components: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/>
              <a:t>A: pick-up coil with AgEr on top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B: pick-up coil without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C: Squid readout lines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D: Field lines for </a:t>
            </a:r>
            <a:r>
              <a:rPr lang="de"/>
              <a:t>persistent</a:t>
            </a:r>
            <a:r>
              <a:rPr lang="de"/>
              <a:t> current preparation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E: Heater lines for persistent current preparation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F: AuPd heater for persistent current preparation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G: AuPd heater (500 Ohm) for on chip tests pulses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H: Heater connection pads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I: Gold area used in other applications of this MMC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6275" y="1272289"/>
            <a:ext cx="3533775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/>
          <p:nvPr>
            <p:ph type="title"/>
          </p:nvPr>
        </p:nvSpPr>
        <p:spPr>
          <a:xfrm>
            <a:off x="311700" y="93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First Measurement Data</a:t>
            </a:r>
            <a:endParaRPr/>
          </a:p>
        </p:txBody>
      </p:sp>
      <p:sp>
        <p:nvSpPr>
          <p:cNvPr id="123" name="Google Shape;123;p7"/>
          <p:cNvSpPr txBox="1"/>
          <p:nvPr>
            <p:ph idx="1" type="body"/>
          </p:nvPr>
        </p:nvSpPr>
        <p:spPr>
          <a:xfrm>
            <a:off x="356825" y="888550"/>
            <a:ext cx="5911800" cy="24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The detector works !!!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First Pulses observed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First measurement of muon spectrum (low statistics)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</a:t>
            </a:r>
            <a:r>
              <a:rPr lang="de"/>
              <a:t>hape of spectrum consistent with a comparable setup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Inductance extracted from noise spectrum 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de"/>
              <a:t>matches theoretical expectation</a:t>
            </a:r>
            <a:endParaRPr/>
          </a:p>
          <a:p>
            <a:pPr indent="0" lvl="1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4" name="Google Shape;12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712" y="577450"/>
            <a:ext cx="2570578" cy="2049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279" y="2911987"/>
            <a:ext cx="2807839" cy="20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3375" y="2729313"/>
            <a:ext cx="3202350" cy="21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75" y="2973113"/>
            <a:ext cx="2850500" cy="19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4900" y="93900"/>
            <a:ext cx="330570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8950" y="259887"/>
            <a:ext cx="928450" cy="24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 txBox="1"/>
          <p:nvPr/>
        </p:nvSpPr>
        <p:spPr>
          <a:xfrm>
            <a:off x="637387" y="2648800"/>
            <a:ext cx="2053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de" sz="1300">
                <a:solidFill>
                  <a:schemeClr val="dk2"/>
                </a:solidFill>
              </a:rPr>
              <a:t>Sample Pulse</a:t>
            </a:r>
            <a:endParaRPr b="1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7"/>
          <p:cNvSpPr txBox="1"/>
          <p:nvPr/>
        </p:nvSpPr>
        <p:spPr>
          <a:xfrm>
            <a:off x="3563912" y="2648800"/>
            <a:ext cx="2053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de" sz="1300">
                <a:solidFill>
                  <a:schemeClr val="dk2"/>
                </a:solidFill>
              </a:rPr>
              <a:t>First Muon Spectrum</a:t>
            </a:r>
            <a:endParaRPr b="1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7"/>
          <p:cNvSpPr txBox="1"/>
          <p:nvPr/>
        </p:nvSpPr>
        <p:spPr>
          <a:xfrm>
            <a:off x="6361700" y="2611775"/>
            <a:ext cx="2628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de" sz="1300">
                <a:solidFill>
                  <a:schemeClr val="dk2"/>
                </a:solidFill>
              </a:rPr>
              <a:t>Comparison</a:t>
            </a:r>
            <a:r>
              <a:rPr b="1" lang="de" sz="1300">
                <a:solidFill>
                  <a:schemeClr val="dk2"/>
                </a:solidFill>
              </a:rPr>
              <a:t> Muon Spectrum</a:t>
            </a:r>
            <a:endParaRPr b="1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5496904" y="165450"/>
            <a:ext cx="278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de" sz="1300">
                <a:solidFill>
                  <a:schemeClr val="dk2"/>
                </a:solidFill>
              </a:rPr>
              <a:t>,</a:t>
            </a:r>
            <a:endParaRPr b="1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/>
          <p:nvPr>
            <p:ph type="title"/>
          </p:nvPr>
        </p:nvSpPr>
        <p:spPr>
          <a:xfrm>
            <a:off x="311700" y="67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Current Status </a:t>
            </a:r>
            <a:endParaRPr/>
          </a:p>
        </p:txBody>
      </p:sp>
      <p:sp>
        <p:nvSpPr>
          <p:cNvPr id="139" name="Google Shape;139;p8"/>
          <p:cNvSpPr txBox="1"/>
          <p:nvPr>
            <p:ph idx="1" type="body"/>
          </p:nvPr>
        </p:nvSpPr>
        <p:spPr>
          <a:xfrm>
            <a:off x="311700" y="762550"/>
            <a:ext cx="8180100" cy="3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Due to problems in other projects the cryostat was warmed up over the weekend and cooldown started yesterday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Other experiments from the group are also inside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65"/>
              <a:buNone/>
            </a:pPr>
            <a:r>
              <a:rPr lang="de"/>
              <a:t>→ the cell will be most likely be filled with helium only after their data collection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The goal of this measurement is to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○"/>
            </a:pPr>
            <a:r>
              <a:rPr lang="de"/>
              <a:t>Do a magnetization measurement</a:t>
            </a:r>
            <a:endParaRPr/>
          </a:p>
          <a:p>
            <a:pPr indent="-310832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95"/>
              <a:buChar char="■"/>
            </a:pPr>
            <a:r>
              <a:rPr lang="de"/>
              <a:t>Get information about persistent current and detector temperature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○"/>
            </a:pPr>
            <a:r>
              <a:rPr lang="de"/>
              <a:t>M</a:t>
            </a:r>
            <a:r>
              <a:rPr lang="de"/>
              <a:t>easure a muon spectrum with more statistics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○"/>
            </a:pPr>
            <a:r>
              <a:rPr lang="de"/>
              <a:t>observe the response to heater pulses of different energies (with empty and filled cell)</a:t>
            </a:r>
            <a:endParaRPr/>
          </a:p>
        </p:txBody>
      </p:sp>
      <p:sp>
        <p:nvSpPr>
          <p:cNvPr id="140" name="Google Shape;140;p8"/>
          <p:cNvSpPr txBox="1"/>
          <p:nvPr/>
        </p:nvSpPr>
        <p:spPr>
          <a:xfrm>
            <a:off x="6200650" y="75225"/>
            <a:ext cx="1764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